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oto Serif Display ExtraCondensed" charset="1" panose="02020506080505020204"/>
      <p:regular r:id="rId17"/>
    </p:embeddedFont>
    <p:embeddedFont>
      <p:font typeface="The Seasons" charset="1" panose="00000000000000000000"/>
      <p:regular r:id="rId18"/>
    </p:embeddedFont>
    <p:embeddedFont>
      <p:font typeface="Kitsch Display" charset="1" panose="00000500000000000000"/>
      <p:regular r:id="rId19"/>
    </p:embeddedFont>
    <p:embeddedFont>
      <p:font typeface="The Seasons Bold" charset="1" panose="00000000000000000000"/>
      <p:regular r:id="rId20"/>
    </p:embeddedFont>
    <p:embeddedFont>
      <p:font typeface="Safira March" charset="1" panose="02000503000000020003"/>
      <p:regular r:id="rId21"/>
    </p:embeddedFont>
    <p:embeddedFont>
      <p:font typeface="Red Hat Display" charset="1" panose="020105030402010603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65539" y="-1879430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27850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84897" y="-1879430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7981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46261" y="4911772"/>
            <a:ext cx="9838555" cy="1548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7"/>
              </a:lnSpc>
            </a:pPr>
            <a:r>
              <a:rPr lang="en-US" sz="7464">
                <a:solidFill>
                  <a:srgbClr val="D1B266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CINEMA AND THEATRE MANAGEMENT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07315" y="8300471"/>
            <a:ext cx="10116447" cy="957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5040">
                <a:solidFill>
                  <a:srgbClr val="1F222B"/>
                </a:solidFill>
                <a:latin typeface="The Seasons"/>
                <a:ea typeface="The Seasons"/>
                <a:cs typeface="The Seasons"/>
                <a:sym typeface="The Seasons"/>
              </a:rPr>
              <a:t>Ushake Shravya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60150" y="9279566"/>
            <a:ext cx="9838555" cy="48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sz="2923">
                <a:solidFill>
                  <a:srgbClr val="1F222B"/>
                </a:solidFill>
                <a:latin typeface="Kitsch Display"/>
                <a:ea typeface="Kitsch Display"/>
                <a:cs typeface="Kitsch Display"/>
                <a:sym typeface="Kitsch Display"/>
              </a:rPr>
              <a:t>002035170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83067"/>
            <a:ext cx="11655340" cy="188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2"/>
              </a:lnSpc>
            </a:pPr>
            <a:r>
              <a:rPr lang="en-US" b="true" sz="7037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SMART FEATURES &amp; HIGHLIGHTS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30955" y="2421477"/>
            <a:ext cx="5167761" cy="6518965"/>
          </a:xfrm>
          <a:custGeom>
            <a:avLst/>
            <a:gdLst/>
            <a:ahLst/>
            <a:cxnLst/>
            <a:rect r="r" b="b" t="t" l="l"/>
            <a:pathLst>
              <a:path h="6518965" w="5167761">
                <a:moveTo>
                  <a:pt x="0" y="0"/>
                </a:moveTo>
                <a:lnTo>
                  <a:pt x="5167761" y="0"/>
                </a:lnTo>
                <a:lnTo>
                  <a:pt x="5167761" y="6518965"/>
                </a:lnTo>
                <a:lnTo>
                  <a:pt x="0" y="651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2285" y="3521044"/>
            <a:ext cx="10043021" cy="4910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203" indent="-43110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Admin Dashboard with User CRUD</a:t>
            </a:r>
          </a:p>
          <a:p>
            <a:pPr algn="l" marL="862203" indent="-43110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Foo</a:t>
            </a:r>
            <a:r>
              <a:rPr lang="en-US" sz="3993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 Order Notifications ( Sound)</a:t>
            </a:r>
          </a:p>
          <a:p>
            <a:pPr algn="l" marL="862203" indent="-43110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Revenue Reports (JFreeChart: Bar + Pie)</a:t>
            </a:r>
          </a:p>
          <a:p>
            <a:pPr algn="l" marL="862203" indent="-43110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</a:t>
            </a:r>
            <a:r>
              <a:rPr lang="en-US" sz="3993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oice Command Integration (WIP)</a:t>
            </a:r>
          </a:p>
          <a:p>
            <a:pPr algn="l" marL="862203" indent="-43110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In-Memory Data (Faker Setup)</a:t>
            </a:r>
          </a:p>
          <a:p>
            <a:pPr algn="l" marL="862203" indent="-43110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Clean UI with vertical layout structure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51040"/>
            <a:ext cx="18288000" cy="1535960"/>
            <a:chOff x="0" y="0"/>
            <a:chExt cx="6186311" cy="5195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519572"/>
            </a:xfrm>
            <a:custGeom>
              <a:avLst/>
              <a:gdLst/>
              <a:ahLst/>
              <a:cxnLst/>
              <a:rect r="r" b="b" t="t" l="l"/>
              <a:pathLst>
                <a:path h="51957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65539" y="-2216714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84897" y="-2216714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727850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7981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1816" y="5430792"/>
            <a:ext cx="2908538" cy="4610074"/>
          </a:xfrm>
          <a:custGeom>
            <a:avLst/>
            <a:gdLst/>
            <a:ahLst/>
            <a:cxnLst/>
            <a:rect r="r" b="b" t="t" l="l"/>
            <a:pathLst>
              <a:path h="4610074" w="2908538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9059" y="3876270"/>
            <a:ext cx="11209883" cy="159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b="true" sz="11552">
                <a:solidFill>
                  <a:srgbClr val="1F222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YOU!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4524718" y="4199171"/>
            <a:ext cx="4907024" cy="5841695"/>
          </a:xfrm>
          <a:custGeom>
            <a:avLst/>
            <a:gdLst/>
            <a:ahLst/>
            <a:cxnLst/>
            <a:rect r="r" b="b" t="t" l="l"/>
            <a:pathLst>
              <a:path h="5841695" w="4907024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2622" y="1730379"/>
            <a:ext cx="15402755" cy="77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7"/>
              </a:lnSpc>
            </a:pPr>
            <a:r>
              <a:rPr lang="en-US" b="true" sz="5310">
                <a:solidFill>
                  <a:srgbClr val="5F1A1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PROBLEM STATEMENT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96894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1106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1468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19794" y="3220232"/>
            <a:ext cx="13647013" cy="68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3"/>
              </a:lnSpc>
            </a:pPr>
            <a:r>
              <a:rPr lang="en-US" sz="1931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Lack of coordination across cinema operations</a:t>
            </a:r>
          </a:p>
          <a:p>
            <a:pPr algn="just">
              <a:lnSpc>
                <a:spcPts val="270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2595023">
            <a:off x="1734418" y="3177261"/>
            <a:ext cx="890146" cy="488771"/>
          </a:xfrm>
          <a:custGeom>
            <a:avLst/>
            <a:gdLst/>
            <a:ahLst/>
            <a:cxnLst/>
            <a:rect r="r" b="b" t="t" l="l"/>
            <a:pathLst>
              <a:path h="488771" w="890146">
                <a:moveTo>
                  <a:pt x="0" y="0"/>
                </a:moveTo>
                <a:lnTo>
                  <a:pt x="890147" y="0"/>
                </a:lnTo>
                <a:lnTo>
                  <a:pt x="890147" y="488771"/>
                </a:lnTo>
                <a:lnTo>
                  <a:pt x="0" y="488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19794" y="4440109"/>
            <a:ext cx="11419438" cy="38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21"/>
              </a:lnSpc>
            </a:pPr>
            <a:r>
              <a:rPr lang="en-US" sz="1872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Manual processes for ticketing, staffing, and finances</a:t>
            </a:r>
          </a:p>
          <a:p>
            <a:pPr algn="just">
              <a:lnSpc>
                <a:spcPts val="38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2595023">
            <a:off x="1734418" y="4435504"/>
            <a:ext cx="890146" cy="488771"/>
          </a:xfrm>
          <a:custGeom>
            <a:avLst/>
            <a:gdLst/>
            <a:ahLst/>
            <a:cxnLst/>
            <a:rect r="r" b="b" t="t" l="l"/>
            <a:pathLst>
              <a:path h="488771" w="890146">
                <a:moveTo>
                  <a:pt x="0" y="0"/>
                </a:moveTo>
                <a:lnTo>
                  <a:pt x="890147" y="0"/>
                </a:lnTo>
                <a:lnTo>
                  <a:pt x="890147" y="488772"/>
                </a:lnTo>
                <a:lnTo>
                  <a:pt x="0" y="488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595023">
            <a:off x="1734418" y="5696701"/>
            <a:ext cx="890146" cy="488771"/>
          </a:xfrm>
          <a:custGeom>
            <a:avLst/>
            <a:gdLst/>
            <a:ahLst/>
            <a:cxnLst/>
            <a:rect r="r" b="b" t="t" l="l"/>
            <a:pathLst>
              <a:path h="488771" w="890146">
                <a:moveTo>
                  <a:pt x="0" y="0"/>
                </a:moveTo>
                <a:lnTo>
                  <a:pt x="890147" y="0"/>
                </a:lnTo>
                <a:lnTo>
                  <a:pt x="890147" y="488772"/>
                </a:lnTo>
                <a:lnTo>
                  <a:pt x="0" y="488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19794" y="5718897"/>
            <a:ext cx="13647013" cy="40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8"/>
              </a:lnSpc>
            </a:pPr>
            <a:r>
              <a:rPr lang="en-US" sz="1884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No structured workflow between Producer → Distributor → Manager</a:t>
            </a:r>
          </a:p>
          <a:p>
            <a:pPr algn="just">
              <a:lnSpc>
                <a:spcPts val="524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2595023">
            <a:off x="1763392" y="6957899"/>
            <a:ext cx="890146" cy="488771"/>
          </a:xfrm>
          <a:custGeom>
            <a:avLst/>
            <a:gdLst/>
            <a:ahLst/>
            <a:cxnLst/>
            <a:rect r="r" b="b" t="t" l="l"/>
            <a:pathLst>
              <a:path h="488771" w="890146">
                <a:moveTo>
                  <a:pt x="0" y="0"/>
                </a:moveTo>
                <a:lnTo>
                  <a:pt x="890146" y="0"/>
                </a:lnTo>
                <a:lnTo>
                  <a:pt x="890146" y="488771"/>
                </a:lnTo>
                <a:lnTo>
                  <a:pt x="0" y="488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19794" y="6888825"/>
            <a:ext cx="13647013" cy="40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8"/>
              </a:lnSpc>
            </a:pPr>
            <a:r>
              <a:rPr lang="en-US" sz="1884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Difficult to scale, poor accountability and customer service</a:t>
            </a:r>
          </a:p>
          <a:p>
            <a:pPr algn="just">
              <a:lnSpc>
                <a:spcPts val="52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796894" y="1733560"/>
            <a:ext cx="5032207" cy="7188868"/>
          </a:xfrm>
          <a:custGeom>
            <a:avLst/>
            <a:gdLst/>
            <a:ahLst/>
            <a:cxnLst/>
            <a:rect r="r" b="b" t="t" l="l"/>
            <a:pathLst>
              <a:path h="7188868" w="5032207">
                <a:moveTo>
                  <a:pt x="0" y="0"/>
                </a:moveTo>
                <a:lnTo>
                  <a:pt x="5032207" y="0"/>
                </a:lnTo>
                <a:lnTo>
                  <a:pt x="5032207" y="7188868"/>
                </a:lnTo>
                <a:lnTo>
                  <a:pt x="0" y="7188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27655" y="5327994"/>
            <a:ext cx="5431328" cy="3930306"/>
          </a:xfrm>
          <a:custGeom>
            <a:avLst/>
            <a:gdLst/>
            <a:ahLst/>
            <a:cxnLst/>
            <a:rect r="r" b="b" t="t" l="l"/>
            <a:pathLst>
              <a:path h="3930306" w="5431328">
                <a:moveTo>
                  <a:pt x="0" y="0"/>
                </a:moveTo>
                <a:lnTo>
                  <a:pt x="5431328" y="0"/>
                </a:lnTo>
                <a:lnTo>
                  <a:pt x="5431328" y="3930306"/>
                </a:lnTo>
                <a:lnTo>
                  <a:pt x="0" y="3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28995" y="4358166"/>
            <a:ext cx="4368188" cy="5200223"/>
          </a:xfrm>
          <a:custGeom>
            <a:avLst/>
            <a:gdLst/>
            <a:ahLst/>
            <a:cxnLst/>
            <a:rect r="r" b="b" t="t" l="l"/>
            <a:pathLst>
              <a:path h="5200223" w="4368188">
                <a:moveTo>
                  <a:pt x="0" y="0"/>
                </a:moveTo>
                <a:lnTo>
                  <a:pt x="4368187" y="0"/>
                </a:lnTo>
                <a:lnTo>
                  <a:pt x="4368187" y="5200223"/>
                </a:lnTo>
                <a:lnTo>
                  <a:pt x="0" y="5200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96894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91106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1468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8752" y="2277086"/>
            <a:ext cx="11968832" cy="122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4"/>
              </a:lnSpc>
            </a:pPr>
            <a:r>
              <a:rPr lang="en-US" b="true" sz="851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PROPOSED SOLUTION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59604" y="4358166"/>
            <a:ext cx="4718021" cy="5200223"/>
          </a:xfrm>
          <a:custGeom>
            <a:avLst/>
            <a:gdLst/>
            <a:ahLst/>
            <a:cxnLst/>
            <a:rect r="r" b="b" t="t" l="l"/>
            <a:pathLst>
              <a:path h="5200223" w="4718021">
                <a:moveTo>
                  <a:pt x="0" y="0"/>
                </a:moveTo>
                <a:lnTo>
                  <a:pt x="4718021" y="0"/>
                </a:lnTo>
                <a:lnTo>
                  <a:pt x="4718021" y="5200223"/>
                </a:lnTo>
                <a:lnTo>
                  <a:pt x="0" y="5200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81179"/>
            <a:ext cx="12029477" cy="130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2"/>
              </a:lnSpc>
            </a:pPr>
            <a:r>
              <a:rPr lang="en-US" b="true" sz="8730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PROPOSED SOLUTION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51576"/>
            <a:ext cx="7859896" cy="511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837" indent="-347919" lvl="1">
              <a:lnSpc>
                <a:spcPts val="4512"/>
              </a:lnSpc>
              <a:buFont typeface="Arial"/>
              <a:buChar char="•"/>
            </a:pP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Centralized, role-based management system</a:t>
            </a:r>
          </a:p>
          <a:p>
            <a:pPr algn="l" marL="695837" indent="-347919" lvl="1">
              <a:lnSpc>
                <a:spcPts val="4512"/>
              </a:lnSpc>
              <a:buFont typeface="Arial"/>
              <a:buChar char="•"/>
            </a:pP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</a:t>
            </a: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equest-driven interface connecting all stakeholders</a:t>
            </a:r>
          </a:p>
          <a:p>
            <a:pPr algn="l" marL="695837" indent="-347919" lvl="1">
              <a:lnSpc>
                <a:spcPts val="4512"/>
              </a:lnSpc>
              <a:buFont typeface="Arial"/>
              <a:buChar char="•"/>
            </a:pP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Real-time data routing to Accountant and others</a:t>
            </a:r>
          </a:p>
          <a:p>
            <a:pPr algn="l" marL="695837" indent="-347919" lvl="1">
              <a:lnSpc>
                <a:spcPts val="4512"/>
              </a:lnSpc>
              <a:buFont typeface="Arial"/>
              <a:buChar char="•"/>
            </a:pP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Smooth ticketing, food service, and admin monitoring</a:t>
            </a:r>
          </a:p>
          <a:p>
            <a:pPr algn="l">
              <a:lnSpc>
                <a:spcPts val="4512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960399">
            <a:off x="9927942" y="1639645"/>
            <a:ext cx="12500266" cy="6568321"/>
          </a:xfrm>
          <a:custGeom>
            <a:avLst/>
            <a:gdLst/>
            <a:ahLst/>
            <a:cxnLst/>
            <a:rect r="r" b="b" t="t" l="l"/>
            <a:pathLst>
              <a:path h="6568321" w="12500266">
                <a:moveTo>
                  <a:pt x="0" y="0"/>
                </a:moveTo>
                <a:lnTo>
                  <a:pt x="12500266" y="0"/>
                </a:lnTo>
                <a:lnTo>
                  <a:pt x="12500266" y="6568322"/>
                </a:lnTo>
                <a:lnTo>
                  <a:pt x="0" y="656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98672" y="4099399"/>
            <a:ext cx="10129628" cy="240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9"/>
              </a:lnSpc>
            </a:pPr>
            <a:r>
              <a:rPr lang="en-US" b="true" sz="931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ORGANIZATIONAL STRUCTURE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3821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333815" y="-777182"/>
            <a:ext cx="4117893" cy="4050509"/>
          </a:xfrm>
          <a:custGeom>
            <a:avLst/>
            <a:gdLst/>
            <a:ahLst/>
            <a:cxnLst/>
            <a:rect r="r" b="b" t="t" l="l"/>
            <a:pathLst>
              <a:path h="4050509" w="4117893">
                <a:moveTo>
                  <a:pt x="4117893" y="0"/>
                </a:moveTo>
                <a:lnTo>
                  <a:pt x="0" y="0"/>
                </a:lnTo>
                <a:lnTo>
                  <a:pt x="0" y="4050509"/>
                </a:lnTo>
                <a:lnTo>
                  <a:pt x="4117893" y="4050509"/>
                </a:lnTo>
                <a:lnTo>
                  <a:pt x="41178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03922" y="-777182"/>
            <a:ext cx="4117893" cy="4050509"/>
          </a:xfrm>
          <a:custGeom>
            <a:avLst/>
            <a:gdLst/>
            <a:ahLst/>
            <a:cxnLst/>
            <a:rect r="r" b="b" t="t" l="l"/>
            <a:pathLst>
              <a:path h="4050509" w="4117893">
                <a:moveTo>
                  <a:pt x="0" y="0"/>
                </a:moveTo>
                <a:lnTo>
                  <a:pt x="4117893" y="0"/>
                </a:lnTo>
                <a:lnTo>
                  <a:pt x="4117893" y="4050509"/>
                </a:lnTo>
                <a:lnTo>
                  <a:pt x="0" y="4050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11592" y="4803321"/>
            <a:ext cx="8167603" cy="4336255"/>
          </a:xfrm>
          <a:custGeom>
            <a:avLst/>
            <a:gdLst/>
            <a:ahLst/>
            <a:cxnLst/>
            <a:rect r="r" b="b" t="t" l="l"/>
            <a:pathLst>
              <a:path h="4336255" w="8167603">
                <a:moveTo>
                  <a:pt x="0" y="0"/>
                </a:moveTo>
                <a:lnTo>
                  <a:pt x="8167603" y="0"/>
                </a:lnTo>
                <a:lnTo>
                  <a:pt x="8167603" y="4336255"/>
                </a:lnTo>
                <a:lnTo>
                  <a:pt x="0" y="4336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4498" y="4392847"/>
            <a:ext cx="9985080" cy="536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858" indent="-36492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Enterprise 1: Content &amp; Distribution</a:t>
            </a:r>
            <a:r>
              <a:rPr lang="en-US" sz="338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→ Producer, Distributor</a:t>
            </a:r>
          </a:p>
          <a:p>
            <a:pPr algn="l" marL="729858" indent="-36492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Enterprise 2: Operations &amp; Ticketing → Manager, Ticket Seller</a:t>
            </a:r>
          </a:p>
          <a:p>
            <a:pPr algn="l" marL="729858" indent="-36492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Enterprise 3: Services &amp; Support → Concession Staff, Technician</a:t>
            </a:r>
          </a:p>
          <a:p>
            <a:pPr algn="l" marL="729858" indent="-36492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Enterprise 4: Admin &amp; Finance → Admin, Accountant, Customer</a:t>
            </a:r>
          </a:p>
          <a:p>
            <a:pPr algn="l">
              <a:lnSpc>
                <a:spcPts val="473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490704"/>
            <a:ext cx="10425314" cy="258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b="true" sz="959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ORGANIZATIONAL STRUCTURE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900064" y="1886718"/>
            <a:ext cx="5359236" cy="7036635"/>
          </a:xfrm>
          <a:custGeom>
            <a:avLst/>
            <a:gdLst/>
            <a:ahLst/>
            <a:cxnLst/>
            <a:rect r="r" b="b" t="t" l="l"/>
            <a:pathLst>
              <a:path h="7036635" w="5359236">
                <a:moveTo>
                  <a:pt x="0" y="0"/>
                </a:moveTo>
                <a:lnTo>
                  <a:pt x="5359236" y="0"/>
                </a:lnTo>
                <a:lnTo>
                  <a:pt x="5359236" y="7036635"/>
                </a:lnTo>
                <a:lnTo>
                  <a:pt x="0" y="7036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43551">
            <a:off x="10152325" y="1667184"/>
            <a:ext cx="10242174" cy="7337121"/>
          </a:xfrm>
          <a:custGeom>
            <a:avLst/>
            <a:gdLst/>
            <a:ahLst/>
            <a:cxnLst/>
            <a:rect r="r" b="b" t="t" l="l"/>
            <a:pathLst>
              <a:path h="7337121" w="10242174">
                <a:moveTo>
                  <a:pt x="0" y="0"/>
                </a:moveTo>
                <a:lnTo>
                  <a:pt x="10242175" y="0"/>
                </a:lnTo>
                <a:lnTo>
                  <a:pt x="10242175" y="7337122"/>
                </a:lnTo>
                <a:lnTo>
                  <a:pt x="0" y="733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02117"/>
            <a:ext cx="11178964" cy="143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9"/>
              </a:lnSpc>
            </a:pPr>
            <a:r>
              <a:rPr lang="en-US" b="true" sz="961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ROLES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79750"/>
            <a:ext cx="10631056" cy="617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Admin – System Oversight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Producer – Movie Acquisition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Distributor – Distribution Management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Manager –</a:t>
            </a: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Staff Supervision &amp; Ticketing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Ticket Seller – Ticket Booking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Customer – Ticket &amp; Food Purchases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Concession Staff – Food Order Fulfillment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Technician – Tech Support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Accountant – Financial Tracking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5240">
            <a:off x="15720794" y="2440164"/>
            <a:ext cx="11684508" cy="6267145"/>
          </a:xfrm>
          <a:custGeom>
            <a:avLst/>
            <a:gdLst/>
            <a:ahLst/>
            <a:cxnLst/>
            <a:rect r="r" b="b" t="t" l="l"/>
            <a:pathLst>
              <a:path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6"/>
                </a:lnTo>
                <a:lnTo>
                  <a:pt x="0" y="626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3690" y="1952410"/>
            <a:ext cx="14398334" cy="7775100"/>
          </a:xfrm>
          <a:custGeom>
            <a:avLst/>
            <a:gdLst/>
            <a:ahLst/>
            <a:cxnLst/>
            <a:rect r="r" b="b" t="t" l="l"/>
            <a:pathLst>
              <a:path h="7775100" w="14398334">
                <a:moveTo>
                  <a:pt x="0" y="0"/>
                </a:moveTo>
                <a:lnTo>
                  <a:pt x="14398334" y="0"/>
                </a:lnTo>
                <a:lnTo>
                  <a:pt x="14398334" y="7775100"/>
                </a:lnTo>
                <a:lnTo>
                  <a:pt x="0" y="7775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7258" y="740558"/>
            <a:ext cx="14271009" cy="106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7"/>
              </a:lnSpc>
            </a:pPr>
            <a:r>
              <a:rPr lang="en-US" b="true" sz="712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WORK REQUEST FLOW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445240">
            <a:off x="-7496004" y="-429299"/>
            <a:ext cx="11684508" cy="6267145"/>
          </a:xfrm>
          <a:custGeom>
            <a:avLst/>
            <a:gdLst/>
            <a:ahLst/>
            <a:cxnLst/>
            <a:rect r="r" b="b" t="t" l="l"/>
            <a:pathLst>
              <a:path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5"/>
                </a:lnTo>
                <a:lnTo>
                  <a:pt x="0" y="6267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46387" y="3134938"/>
            <a:ext cx="11395225" cy="598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6623" indent="-36831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MovieAcquisitionRequest: Producer → Distributor</a:t>
            </a:r>
          </a:p>
          <a:p>
            <a:pPr algn="l" marL="736623" indent="-36831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DistributionAssignment: Distributor → Manager</a:t>
            </a:r>
          </a:p>
          <a:p>
            <a:pPr algn="l" marL="736623" indent="-36831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StaffAssignmentRequest: Manager → Technician/Concession Staff</a:t>
            </a:r>
          </a:p>
          <a:p>
            <a:pPr algn="l" marL="736623" indent="-36831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TicketingRequest: Manager → Ticket Seller</a:t>
            </a:r>
          </a:p>
          <a:p>
            <a:pPr algn="l" marL="736623" indent="-36831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TicketBookingRequest: Customer → Ticket Seller</a:t>
            </a:r>
          </a:p>
          <a:p>
            <a:pPr algn="l" marL="736623" indent="-36831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FinancialUpdateRequest: Ticket Seller → Accountant</a:t>
            </a:r>
          </a:p>
          <a:p>
            <a:pPr algn="l" marL="736623" indent="-368311" lvl="1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FoodOrderRequest: Customer → Concession Staff</a:t>
            </a:r>
          </a:p>
          <a:p>
            <a:pPr algn="l">
              <a:lnSpc>
                <a:spcPts val="4776"/>
              </a:lnSpc>
            </a:pPr>
          </a:p>
          <a:p>
            <a:pPr algn="l">
              <a:lnSpc>
                <a:spcPts val="477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3143">
            <a:off x="11575197" y="1598028"/>
            <a:ext cx="7566656" cy="8003194"/>
          </a:xfrm>
          <a:custGeom>
            <a:avLst/>
            <a:gdLst/>
            <a:ahLst/>
            <a:cxnLst/>
            <a:rect r="r" b="b" t="t" l="l"/>
            <a:pathLst>
              <a:path h="8003194" w="7566656">
                <a:moveTo>
                  <a:pt x="0" y="0"/>
                </a:moveTo>
                <a:lnTo>
                  <a:pt x="7566656" y="0"/>
                </a:lnTo>
                <a:lnTo>
                  <a:pt x="7566656" y="8003193"/>
                </a:lnTo>
                <a:lnTo>
                  <a:pt x="0" y="8003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7272" y="3289059"/>
            <a:ext cx="9803776" cy="5661681"/>
          </a:xfrm>
          <a:custGeom>
            <a:avLst/>
            <a:gdLst/>
            <a:ahLst/>
            <a:cxnLst/>
            <a:rect r="r" b="b" t="t" l="l"/>
            <a:pathLst>
              <a:path h="5661681" w="9803776">
                <a:moveTo>
                  <a:pt x="0" y="0"/>
                </a:moveTo>
                <a:lnTo>
                  <a:pt x="9803776" y="0"/>
                </a:lnTo>
                <a:lnTo>
                  <a:pt x="9803776" y="5661680"/>
                </a:lnTo>
                <a:lnTo>
                  <a:pt x="0" y="5661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77346"/>
            <a:ext cx="11895635" cy="70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b="true" sz="4713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WORK REQUEST TYPE CLASSIFICATION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DAGrzQUjCww</dc:identifier>
  <dcterms:modified xsi:type="dcterms:W3CDTF">2011-08-01T06:04:30Z</dcterms:modified>
  <cp:revision>1</cp:revision>
  <dc:title>all abou t theater</dc:title>
</cp:coreProperties>
</file>